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36" r:id="rId41"/>
    <p:sldId id="338" r:id="rId42"/>
    <p:sldId id="322" r:id="rId43"/>
    <p:sldId id="366" r:id="rId44"/>
    <p:sldId id="323" r:id="rId45"/>
    <p:sldId id="324" r:id="rId46"/>
    <p:sldId id="360" r:id="rId47"/>
    <p:sldId id="362" r:id="rId48"/>
    <p:sldId id="326" r:id="rId49"/>
    <p:sldId id="361" r:id="rId50"/>
    <p:sldId id="363" r:id="rId51"/>
    <p:sldId id="371" r:id="rId52"/>
    <p:sldId id="327" r:id="rId53"/>
    <p:sldId id="348" r:id="rId54"/>
    <p:sldId id="352" r:id="rId55"/>
    <p:sldId id="367" r:id="rId56"/>
    <p:sldId id="343" r:id="rId57"/>
    <p:sldId id="368" r:id="rId58"/>
    <p:sldId id="364" r:id="rId59"/>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7CBE"/>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477"/>
  </p:normalViewPr>
  <p:slideViewPr>
    <p:cSldViewPr snapToGrid="0">
      <p:cViewPr varScale="1">
        <p:scale>
          <a:sx n="198" d="100"/>
          <a:sy n="198" d="100"/>
        </p:scale>
        <p:origin x="378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18.02.2025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4</a:t>
            </a:fld>
            <a:endParaRPr lang="ru-RU" altLang="ru-RU"/>
          </a:p>
        </p:txBody>
      </p:sp>
    </p:spTree>
    <p:extLst>
      <p:ext uri="{BB962C8B-B14F-4D97-AF65-F5344CB8AC3E}">
        <p14:creationId xmlns:p14="http://schemas.microsoft.com/office/powerpoint/2010/main" val="131470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12</a:t>
            </a:fld>
            <a:endParaRPr lang="ru-RU" altLang="ru-RU"/>
          </a:p>
        </p:txBody>
      </p:sp>
    </p:spTree>
    <p:extLst>
      <p:ext uri="{BB962C8B-B14F-4D97-AF65-F5344CB8AC3E}">
        <p14:creationId xmlns:p14="http://schemas.microsoft.com/office/powerpoint/2010/main" val="320788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gif"/></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Получение пучков частиц</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(физика атомного ядра)</a:t>
            </a:r>
            <a:endParaRPr lang="ru-RU" altLang="ru-RU" sz="2200"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rgbClr val="7030A0"/>
                </a:solidFill>
                <a:latin typeface="Times New Roman" pitchFamily="18" charset="0"/>
                <a:cs typeface="Times New Roman" pitchFamily="18" charset="0"/>
              </a:rPr>
              <a:t>Электронные пушки</a:t>
            </a:r>
            <a:r>
              <a:rPr lang="en-US" sz="2600" b="1" dirty="0">
                <a:solidFill>
                  <a:srgbClr val="7030A0"/>
                </a:solidFill>
                <a:latin typeface="Times New Roman" pitchFamily="18" charset="0"/>
                <a:cs typeface="Times New Roman" pitchFamily="18" charset="0"/>
              </a:rPr>
              <a:t> (</a:t>
            </a:r>
            <a:r>
              <a:rPr lang="ru-RU" sz="2600" b="1" dirty="0" err="1">
                <a:solidFill>
                  <a:srgbClr val="7030A0"/>
                </a:solidFill>
                <a:latin typeface="Times New Roman" pitchFamily="18" charset="0"/>
                <a:cs typeface="Times New Roman" pitchFamily="18" charset="0"/>
              </a:rPr>
              <a:t>термоэмиссия</a:t>
            </a:r>
            <a:r>
              <a:rPr lang="ru-RU" sz="2600" b="1" dirty="0">
                <a:solidFill>
                  <a:srgbClr val="7030A0"/>
                </a:solidFill>
                <a:latin typeface="Times New Roman" pitchFamily="18" charset="0"/>
                <a:cs typeface="Times New Roman" pitchFamily="18" charset="0"/>
              </a:rPr>
              <a:t> с катода)</a:t>
            </a:r>
            <a:endParaRPr lang="en-US" sz="2600" b="1" dirty="0">
              <a:solidFill>
                <a:srgbClr val="7030A0"/>
              </a:solidFill>
              <a:latin typeface="Times New Roman" pitchFamily="18" charset="0"/>
              <a:cs typeface="Times New Roman" pitchFamily="18" charset="0"/>
            </a:endParaRPr>
          </a:p>
          <a:p>
            <a:pPr eaLnBrk="1" hangingPunct="1">
              <a:defRPr/>
            </a:pPr>
            <a:r>
              <a:rPr lang="ru-RU" sz="2600" b="1" dirty="0">
                <a:solidFill>
                  <a:srgbClr val="7030A0"/>
                </a:solidFill>
                <a:latin typeface="Times New Roman" pitchFamily="18" charset="0"/>
                <a:cs typeface="Times New Roman" pitchFamily="18" charset="0"/>
              </a:rPr>
              <a:t>Источники электронов на фотоэффекте</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Электронные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b="1" kern="0" dirty="0">
                <a:solidFill>
                  <a:srgbClr val="7030A0"/>
                </a:solidFill>
                <a:effectLst/>
                <a:latin typeface="Times New Roman" panose="02020603050405020304" pitchFamily="18" charset="0"/>
                <a:ea typeface="Times New Roman" panose="02020603050405020304" pitchFamily="18" charset="0"/>
              </a:rPr>
              <a:t>10</a:t>
            </a:r>
            <a:r>
              <a:rPr lang="en-US" sz="1800" b="1" kern="0" dirty="0">
                <a:solidFill>
                  <a:srgbClr val="7030A0"/>
                </a:solidFill>
                <a:effectLst/>
                <a:latin typeface="Times New Roman" panose="02020603050405020304" pitchFamily="18" charset="0"/>
                <a:ea typeface="Times New Roman" panose="02020603050405020304" pitchFamily="18" charset="0"/>
              </a:rPr>
              <a:t> – </a:t>
            </a:r>
            <a:r>
              <a:rPr lang="ru-RU" sz="1800" b="1" kern="0" dirty="0">
                <a:solidFill>
                  <a:srgbClr val="7030A0"/>
                </a:solidFill>
                <a:effectLst/>
                <a:latin typeface="Times New Roman" panose="02020603050405020304" pitchFamily="18" charset="0"/>
                <a:ea typeface="Times New Roman" panose="02020603050405020304" pitchFamily="18" charset="0"/>
              </a:rPr>
              <a:t>100 </a:t>
            </a:r>
            <a:r>
              <a:rPr lang="ru-RU" sz="1800" b="1" kern="0" dirty="0" err="1">
                <a:solidFill>
                  <a:srgbClr val="7030A0"/>
                </a:solidFill>
                <a:effectLst/>
                <a:latin typeface="Times New Roman" panose="02020603050405020304" pitchFamily="18" charset="0"/>
                <a:ea typeface="Times New Roman" panose="02020603050405020304" pitchFamily="18" charset="0"/>
              </a:rPr>
              <a:t>кВ</a:t>
            </a:r>
            <a:r>
              <a:rPr lang="en-RU" b="1" dirty="0">
                <a:solidFill>
                  <a:srgbClr val="7030A0"/>
                </a:solidFill>
                <a:effectLst/>
              </a:rPr>
              <a:t> </a:t>
            </a:r>
            <a:endParaRPr lang="en-RU"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a:xfrm>
            <a:off x="6900930" y="6381750"/>
            <a:ext cx="2133600" cy="476250"/>
          </a:xfrm>
        </p:spPr>
        <p:txBody>
          <a:bodyPr/>
          <a:lstStyle/>
          <a:p>
            <a:pPr>
              <a:defRPr/>
            </a:pPr>
            <a:fld id="{9240CF01-FD3B-4A0F-B71C-F47C60AF9472}" type="slidenum">
              <a:rPr lang="ru-RU" altLang="ru-RU" smtClean="0"/>
              <a:pPr>
                <a:defRPr/>
              </a:pPr>
              <a:t>12</a:t>
            </a:fld>
            <a:endParaRPr lang="ru-RU" altLang="ru-RU" dirty="0"/>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08324"/>
          </a:xfrm>
          <a:prstGeom prst="rect">
            <a:avLst/>
          </a:prstGeom>
          <a:noFill/>
        </p:spPr>
        <p:txBody>
          <a:bodyPr wrap="square">
            <a:spAutoFit/>
          </a:bodyPr>
          <a:lstStyle/>
          <a:p>
            <a:pPr algn="just">
              <a:tabLst>
                <a:tab pos="775335"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a:t>
            </a:r>
            <a:r>
              <a:rPr lang="ru-RU" sz="16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ионизации атомов в газовом разряде</a:t>
            </a:r>
            <a:r>
              <a:rPr lang="ru-RU" sz="16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(образовании плазмы из электронов и ионов).</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effectLst/>
                <a:latin typeface="Times New Roman" panose="02020603050405020304" pitchFamily="18" charset="0"/>
                <a:cs typeface="Times New Roman" panose="02020603050405020304" pitchFamily="18" charset="0"/>
              </a:rPr>
              <a:t> </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22911"/>
            <a:ext cx="8629650" cy="1815882"/>
          </a:xfrm>
          <a:prstGeom prst="rect">
            <a:avLst/>
          </a:prstGeom>
          <a:noFill/>
        </p:spPr>
        <p:txBody>
          <a:bodyPr wrap="square">
            <a:spAutoFit/>
          </a:bodyPr>
          <a:lstStyle/>
          <a:p>
            <a:pPr algn="just">
              <a:tabLst>
                <a:tab pos="775335" algn="l"/>
              </a:tabLst>
            </a:pPr>
            <a:r>
              <a:rPr lang="en-US" sz="1600" b="1" dirty="0">
                <a:effectLst/>
                <a:latin typeface="Times New Roman" panose="02020603050405020304" pitchFamily="18" charset="0"/>
                <a:ea typeface="Times New Roman" panose="02020603050405020304" pitchFamily="18" charset="0"/>
              </a:rPr>
              <a:t>	</a:t>
            </a:r>
            <a:r>
              <a:rPr lang="ru-RU" sz="1600" b="1"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solidFill>
                  <a:srgbClr val="7030A0"/>
                </a:solidFill>
                <a:effectLst/>
                <a:latin typeface="Times New Roman" panose="02020603050405020304" pitchFamily="18" charset="0"/>
                <a:ea typeface="Times New Roman" panose="02020603050405020304" pitchFamily="18" charset="0"/>
              </a:rPr>
              <a:t>синхронно</a:t>
            </a:r>
            <a:r>
              <a:rPr lang="ru-RU" sz="1600" b="1"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a:t>
            </a:r>
            <a:r>
              <a:rPr lang="ru-RU" sz="1600" dirty="0">
                <a:effectLst/>
                <a:latin typeface="Times New Roman" panose="02020603050405020304" pitchFamily="18" charset="0"/>
                <a:ea typeface="Times New Roman" panose="02020603050405020304" pitchFamily="18" charset="0"/>
              </a:rPr>
              <a:t> Когда возбужденные свободные электроны сталкиваются с газом в объеме, они могут вызвать ионизацию. </a:t>
            </a: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en-US" sz="1600" kern="0" dirty="0">
                <a:effectLst/>
                <a:latin typeface="Times New Roman" panose="02020603050405020304" pitchFamily="18" charset="0"/>
                <a:ea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pic>
        <p:nvPicPr>
          <p:cNvPr id="1028" name="Picture 4" descr="Schematic of an ECR ion source. The magnetic-confinement structure consists of an axial magnetic-mirror field superimposed by a radially increasing sextupole field.">
            <a:extLst>
              <a:ext uri="{FF2B5EF4-FFF2-40B4-BE49-F238E27FC236}">
                <a16:creationId xmlns:a16="http://schemas.microsoft.com/office/drawing/2014/main" id="{3DF6F4C6-7B76-2608-9C51-BAC5F78A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318" y="3032939"/>
            <a:ext cx="2481363" cy="1889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ethod for comprehensive detection of chemical warfare agents using an  electron-cyclotron-resonance ion-source mass spectrometer - ScienceDirect">
            <a:extLst>
              <a:ext uri="{FF2B5EF4-FFF2-40B4-BE49-F238E27FC236}">
                <a16:creationId xmlns:a16="http://schemas.microsoft.com/office/drawing/2014/main" id="{84361D97-3744-CF14-54DD-1C74DE106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6" y="3213901"/>
            <a:ext cx="3001836" cy="1546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ECR source for ion implantation">
            <a:extLst>
              <a:ext uri="{FF2B5EF4-FFF2-40B4-BE49-F238E27FC236}">
                <a16:creationId xmlns:a16="http://schemas.microsoft.com/office/drawing/2014/main" id="{F43956A6-9F01-AF37-3ED7-8A32926CC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897" y="3109904"/>
            <a:ext cx="2261274" cy="1736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a:t>
            </a:r>
            <a:r>
              <a:rPr lang="ru-RU" sz="1600" b="1" i="0" u="none" strike="noStrike" dirty="0">
                <a:solidFill>
                  <a:srgbClr val="7030A0"/>
                </a:solidFill>
                <a:effectLst/>
                <a:latin typeface="Times New Roman" panose="02020603050405020304" pitchFamily="18" charset="0"/>
                <a:cs typeface="Times New Roman" panose="02020603050405020304" pitchFamily="18" charset="0"/>
              </a:rPr>
              <a:t>диод</a:t>
            </a:r>
            <a:r>
              <a:rPr lang="ru-RU" sz="1600" b="0" i="0" u="none" strike="noStrike" dirty="0">
                <a:solidFill>
                  <a:srgbClr val="000000"/>
                </a:solidFill>
                <a:effectLst/>
                <a:latin typeface="Times New Roman" panose="02020603050405020304" pitchFamily="18" charset="0"/>
                <a:cs typeface="Times New Roman" panose="02020603050405020304" pitchFamily="18" charset="0"/>
              </a:rPr>
              <a:t> открыт и нижний левый </a:t>
            </a:r>
            <a:r>
              <a:rPr lang="ru-RU" sz="1600" b="1" i="0" u="none" strike="noStrike" dirty="0">
                <a:solidFill>
                  <a:srgbClr val="7030A0"/>
                </a:solidFill>
                <a:effectLst/>
                <a:latin typeface="Times New Roman" panose="02020603050405020304" pitchFamily="18" charset="0"/>
                <a:cs typeface="Times New Roman" panose="02020603050405020304" pitchFamily="18" charset="0"/>
              </a:rPr>
              <a:t>конденсатор</a:t>
            </a:r>
            <a:r>
              <a:rPr lang="ru-RU" sz="1600" b="0" i="0" u="none" strike="noStrike" dirty="0">
                <a:solidFill>
                  <a:srgbClr val="000000"/>
                </a:solidFill>
                <a:effectLst/>
                <a:latin typeface="Times New Roman" panose="02020603050405020304" pitchFamily="18" charset="0"/>
                <a:cs typeface="Times New Roman" panose="02020603050405020304" pitchFamily="18" charset="0"/>
              </a:rPr>
              <a:t>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a:t>
            </a:r>
            <a:r>
              <a:rPr lang="ru-RU" altLang="ru-RU" sz="2200" b="1" dirty="0">
                <a:solidFill>
                  <a:srgbClr val="7030A0"/>
                </a:solidFill>
                <a:latin typeface="Times New Roman" panose="02020603050405020304" pitchFamily="18" charset="0"/>
                <a:cs typeface="Times New Roman" panose="02020603050405020304" pitchFamily="18" charset="0"/>
              </a:rPr>
              <a:t>столкновение частиц</a:t>
            </a:r>
            <a:r>
              <a:rPr lang="ru-RU" altLang="ru-RU" sz="2200" b="1" dirty="0">
                <a:latin typeface="Times New Roman" panose="02020603050405020304" pitchFamily="18" charset="0"/>
                <a:cs typeface="Times New Roman" panose="02020603050405020304" pitchFamily="18" charset="0"/>
              </a:rPr>
              <a:t>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latin typeface="Times New Roman" panose="02020603050405020304" pitchFamily="18" charset="0"/>
                <a:cs typeface="Times New Roman" panose="02020603050405020304" pitchFamily="18" charset="0"/>
              </a:rPr>
              <a:t>Г</a:t>
            </a:r>
            <a:r>
              <a:rPr lang="en-RU" dirty="0">
                <a:latin typeface="Times New Roman" panose="02020603050405020304" pitchFamily="18" charset="0"/>
                <a:cs typeface="Times New Roman" panose="02020603050405020304" pitchFamily="18" charset="0"/>
              </a:rPr>
              <a:t>енератор </a:t>
            </a:r>
            <a:r>
              <a:rPr lang="en-RU" b="1" dirty="0">
                <a:latin typeface="Times New Roman" panose="02020603050405020304" pitchFamily="18" charset="0"/>
                <a:cs typeface="Times New Roman" panose="02020603050405020304" pitchFamily="18" charset="0"/>
              </a:rPr>
              <a:t>импульсного высокого напряжения</a:t>
            </a:r>
            <a:r>
              <a:rPr lang="en-RU" dirty="0">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a:t>
            </a:r>
            <a:r>
              <a:rPr lang="en-RU" b="1" dirty="0">
                <a:solidFill>
                  <a:srgbClr val="7030A0"/>
                </a:solidFill>
                <a:latin typeface="Times New Roman" panose="02020603050405020304" pitchFamily="18" charset="0"/>
                <a:cs typeface="Times New Roman" panose="02020603050405020304" pitchFamily="18" charset="0"/>
              </a:rPr>
              <a:t>резисторы</a:t>
            </a:r>
            <a:r>
              <a:rPr lang="en-RU" dirty="0">
                <a:latin typeface="Times New Roman" panose="02020603050405020304" pitchFamily="18" charset="0"/>
                <a:cs typeface="Times New Roman" panose="02020603050405020304" pitchFamily="18" charset="0"/>
              </a:rPr>
              <a:t>) </a:t>
            </a:r>
            <a:r>
              <a:rPr lang="en-RU" b="1" dirty="0">
                <a:solidFill>
                  <a:srgbClr val="7030A0"/>
                </a:solidFill>
                <a:latin typeface="Times New Roman" panose="02020603050405020304" pitchFamily="18" charset="0"/>
                <a:cs typeface="Times New Roman" panose="02020603050405020304" pitchFamily="18" charset="0"/>
              </a:rPr>
              <a:t>конденсаторов</a:t>
            </a:r>
            <a:r>
              <a:rPr lang="en-RU" dirty="0">
                <a:latin typeface="Times New Roman" panose="02020603050405020304" pitchFamily="18" charset="0"/>
                <a:cs typeface="Times New Roman" panose="02020603050405020304" pitchFamily="18" charset="0"/>
              </a:rPr>
              <a:t>, соединяющихся после зарядки последовательно при помощи различных коммутирующих устройств (газовых разрядников или </a:t>
            </a:r>
            <a:r>
              <a:rPr lang="en-RU" b="1" dirty="0">
                <a:solidFill>
                  <a:srgbClr val="7030A0"/>
                </a:solidFill>
                <a:latin typeface="Times New Roman" panose="02020603050405020304" pitchFamily="18" charset="0"/>
                <a:cs typeface="Times New Roman" panose="02020603050405020304" pitchFamily="18" charset="0"/>
              </a:rPr>
              <a:t>тригатронов</a:t>
            </a:r>
            <a:r>
              <a:rPr lang="en-RU" dirty="0">
                <a:latin typeface="Times New Roman" panose="02020603050405020304" pitchFamily="18" charset="0"/>
                <a:cs typeface="Times New Roman" panose="02020603050405020304" pitchFamily="18" charset="0"/>
              </a:rPr>
              <a:t>).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a:t>
            </a:r>
            <a:r>
              <a:rPr lang="ru-RU" altLang="ru-RU" sz="2000" b="1" dirty="0">
                <a:solidFill>
                  <a:srgbClr val="7030A0"/>
                </a:solidFill>
                <a:latin typeface="Times New Roman" panose="02020603050405020304" pitchFamily="18" charset="0"/>
                <a:cs typeface="Times New Roman" panose="02020603050405020304" pitchFamily="18" charset="0"/>
              </a:rPr>
              <a:t>характеристиками</a:t>
            </a:r>
            <a:r>
              <a:rPr lang="ru-RU" altLang="ru-RU" sz="2000" b="1" dirty="0">
                <a:latin typeface="Times New Roman" panose="02020603050405020304" pitchFamily="18" charset="0"/>
                <a:cs typeface="Times New Roman" panose="02020603050405020304" pitchFamily="18" charset="0"/>
              </a:rPr>
              <a:t>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a:t>
            </a:r>
            <a:r>
              <a:rPr lang="ru-RU" altLang="ru-RU" sz="2000" b="1" dirty="0">
                <a:solidFill>
                  <a:srgbClr val="7030A0"/>
                </a:solidFill>
                <a:latin typeface="Times New Roman" panose="02020603050405020304" pitchFamily="18" charset="0"/>
                <a:cs typeface="Times New Roman" panose="02020603050405020304" pitchFamily="18" charset="0"/>
              </a:rPr>
              <a:t>античастицы</a:t>
            </a:r>
            <a:r>
              <a:rPr lang="ru-RU" altLang="ru-RU" sz="2000" b="1" dirty="0">
                <a:latin typeface="Times New Roman" panose="02020603050405020304" pitchFamily="18" charset="0"/>
                <a:cs typeface="Times New Roman" panose="02020603050405020304" pitchFamily="18" charset="0"/>
              </a:rPr>
              <a:t>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a:t>
            </a:r>
            <a:r>
              <a:rPr lang="ru-RU" altLang="ru-RU" sz="2000" b="1" dirty="0">
                <a:solidFill>
                  <a:srgbClr val="7030A0"/>
                </a:solidFill>
                <a:latin typeface="Times New Roman" panose="02020603050405020304" pitchFamily="18" charset="0"/>
                <a:cs typeface="Times New Roman" panose="02020603050405020304" pitchFamily="18" charset="0"/>
              </a:rPr>
              <a:t>электронов</a:t>
            </a:r>
            <a:r>
              <a:rPr lang="ru-RU" altLang="ru-RU" sz="2000" b="1" dirty="0">
                <a:latin typeface="Times New Roman" panose="02020603050405020304" pitchFamily="18" charset="0"/>
                <a:cs typeface="Times New Roman" panose="02020603050405020304" pitchFamily="18" charset="0"/>
              </a:rPr>
              <a:t> и </a:t>
            </a:r>
            <a:r>
              <a:rPr lang="ru-RU" altLang="ru-RU" sz="2000" b="1" dirty="0">
                <a:solidFill>
                  <a:srgbClr val="7030A0"/>
                </a:solidFill>
                <a:latin typeface="Times New Roman" panose="02020603050405020304" pitchFamily="18" charset="0"/>
                <a:cs typeface="Times New Roman" panose="02020603050405020304" pitchFamily="18" charset="0"/>
              </a:rPr>
              <a:t>протонов</a:t>
            </a:r>
            <a:r>
              <a:rPr lang="ru-RU" altLang="ru-RU" sz="2000" b="1" dirty="0">
                <a:latin typeface="Times New Roman" panose="02020603050405020304" pitchFamily="18" charset="0"/>
                <a:cs typeface="Times New Roman" panose="02020603050405020304" pitchFamily="18" charset="0"/>
              </a:rPr>
              <a:t>.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a:t>
            </a:r>
            <a:r>
              <a:rPr lang="ru-RU" altLang="ru-RU" sz="2000" b="1" dirty="0">
                <a:solidFill>
                  <a:srgbClr val="7030A0"/>
                </a:solidFill>
                <a:latin typeface="Times New Roman" panose="02020603050405020304" pitchFamily="18" charset="0"/>
                <a:cs typeface="Times New Roman" panose="02020603050405020304" pitchFamily="18" charset="0"/>
              </a:rPr>
              <a:t>пучков вторичных частиц</a:t>
            </a:r>
            <a:r>
              <a:rPr lang="ru-RU" altLang="ru-RU" sz="2000" b="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a:t>
            </a:r>
            <a:r>
              <a:rPr lang="ru-RU" altLang="ru-RU" sz="2000" b="1" dirty="0">
                <a:solidFill>
                  <a:srgbClr val="7030A0"/>
                </a:solidFill>
                <a:latin typeface="Times New Roman" panose="02020603050405020304" pitchFamily="18" charset="0"/>
                <a:cs typeface="Times New Roman" panose="02020603050405020304" pitchFamily="18" charset="0"/>
              </a:rPr>
              <a:t>электрического поля</a:t>
            </a:r>
            <a:r>
              <a:rPr lang="ru-RU" altLang="ru-RU" sz="2000" b="1" dirty="0">
                <a:latin typeface="Times New Roman" panose="02020603050405020304" pitchFamily="18" charset="0"/>
                <a:cs typeface="Times New Roman" panose="02020603050405020304" pitchFamily="18" charset="0"/>
              </a:rPr>
              <a:t>,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err="1">
                <a:solidFill>
                  <a:schemeClr val="tx2"/>
                </a:solidFill>
                <a:latin typeface="Times New Roman" pitchFamily="18" charset="0"/>
                <a:cs typeface="Times New Roman" pitchFamily="18" charset="0"/>
              </a:rPr>
              <a:t>E</a:t>
            </a:r>
            <a:r>
              <a:rPr lang="en-US" sz="2300" b="1" baseline="-25000" dirty="0" err="1">
                <a:solidFill>
                  <a:schemeClr val="tx2"/>
                </a:solidFill>
                <a:latin typeface="Times New Roman" pitchFamily="18" charset="0"/>
                <a:cs typeface="Times New Roman" pitchFamily="18" charset="0"/>
              </a:rPr>
              <a:t>pair</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41</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a:t>
            </a:r>
            <a:r>
              <a:rPr lang="en-RU" sz="1800" b="1" dirty="0">
                <a:solidFill>
                  <a:srgbClr val="7030A0"/>
                </a:solidFill>
                <a:effectLst/>
                <a:latin typeface="Times New Roman" panose="02020603050405020304" pitchFamily="18" charset="0"/>
                <a:ea typeface="Times New Roman" panose="02020603050405020304" pitchFamily="18" charset="0"/>
              </a:rPr>
              <a:t>формулой де Бройля</a:t>
            </a:r>
            <a:endParaRPr lang="en-RU" sz="1800" dirty="0">
              <a:solidFill>
                <a:srgbClr val="7030A0"/>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dirty="0"/>
          </a:p>
        </p:txBody>
      </p:sp>
      <p:pic>
        <p:nvPicPr>
          <p:cNvPr id="1026" name="Picture 2">
            <a:extLst>
              <a:ext uri="{FF2B5EF4-FFF2-40B4-BE49-F238E27FC236}">
                <a16:creationId xmlns:a16="http://schemas.microsoft.com/office/drawing/2014/main" id="{F629968A-7ABA-E3F6-AC91-2018EA300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2912"/>
            <a:ext cx="9144000" cy="4784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5A445F-4597-5629-BB1C-7AAEF2E1799D}"/>
              </a:ext>
            </a:extLst>
          </p:cNvPr>
          <p:cNvSpPr txBox="1"/>
          <p:nvPr/>
        </p:nvSpPr>
        <p:spPr>
          <a:xfrm>
            <a:off x="2144332" y="6245224"/>
            <a:ext cx="4855335" cy="384721"/>
          </a:xfrm>
          <a:prstGeom prst="rect">
            <a:avLst/>
          </a:prstGeom>
          <a:noFill/>
        </p:spPr>
        <p:txBody>
          <a:bodyPr wrap="square">
            <a:spAutoFit/>
          </a:bodyPr>
          <a:lstStyle/>
          <a:p>
            <a:pPr algn="ctr"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Самый большой микротрон</a:t>
            </a:r>
          </a:p>
        </p:txBody>
      </p:sp>
    </p:spTree>
    <p:extLst>
      <p:ext uri="{BB962C8B-B14F-4D97-AF65-F5344CB8AC3E}">
        <p14:creationId xmlns:p14="http://schemas.microsoft.com/office/powerpoint/2010/main" val="70668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6" y="2037794"/>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Ускоритель</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CACD3702-65F0-BD99-EFAA-66BEC2630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9" y="2236074"/>
            <a:ext cx="2202657" cy="1468438"/>
          </a:xfrm>
          <a:prstGeom prst="rect">
            <a:avLst/>
          </a:prstGeom>
        </p:spPr>
      </p:pic>
      <p:pic>
        <p:nvPicPr>
          <p:cNvPr id="2050" name="Picture 2">
            <a:extLst>
              <a:ext uri="{FF2B5EF4-FFF2-40B4-BE49-F238E27FC236}">
                <a16:creationId xmlns:a16="http://schemas.microsoft.com/office/drawing/2014/main" id="{2A47D4F7-8A87-C489-767C-5083690E6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54"/>
          <a:stretch/>
        </p:blipFill>
        <p:spPr bwMode="auto">
          <a:xfrm>
            <a:off x="4990671" y="1727716"/>
            <a:ext cx="3975868" cy="3929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55</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57</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58</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b="1" dirty="0">
                <a:solidFill>
                  <a:srgbClr val="7030A0"/>
                </a:solidFill>
                <a:latin typeface="Times New Roman" panose="02020603050405020304" pitchFamily="18" charset="0"/>
                <a:cs typeface="Times New Roman" panose="02020603050405020304" pitchFamily="18" charset="0"/>
              </a:rPr>
              <a:t>первую искусственную ядерную реакцию </a:t>
            </a:r>
            <a:r>
              <a:rPr lang="en-RU" sz="2000" dirty="0">
                <a:latin typeface="Times New Roman" panose="02020603050405020304" pitchFamily="18" charset="0"/>
                <a:cs typeface="Times New Roman" panose="02020603050405020304" pitchFamily="18" charset="0"/>
              </a:rPr>
              <a:t>–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a:t>
            </a:r>
            <a:r>
              <a:rPr lang="en-RU" sz="2000" b="1" dirty="0">
                <a:solidFill>
                  <a:srgbClr val="7030A0"/>
                </a:solidFill>
                <a:latin typeface="Times New Roman" panose="02020603050405020304" pitchFamily="18" charset="0"/>
                <a:cs typeface="Times New Roman" panose="02020603050405020304" pitchFamily="18" charset="0"/>
              </a:rPr>
              <a:t>Ван-де-Графом</a:t>
            </a:r>
            <a:r>
              <a:rPr lang="en-RU" sz="2000" dirty="0">
                <a:latin typeface="Times New Roman" panose="02020603050405020304" pitchFamily="18" charset="0"/>
                <a:cs typeface="Times New Roman" panose="02020603050405020304" pitchFamily="18" charset="0"/>
              </a:rPr>
              <a:t>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b="1" dirty="0">
                <a:solidFill>
                  <a:srgbClr val="7030A0"/>
                </a:solidFill>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b="1" dirty="0">
                <a:solidFill>
                  <a:srgbClr val="7030A0"/>
                </a:solidFill>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b="1" dirty="0">
                <a:solidFill>
                  <a:srgbClr val="7030A0"/>
                </a:solidFill>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a:t>
            </a:r>
            <a:r>
              <a:rPr lang="en-RU" sz="2000" b="1" dirty="0">
                <a:solidFill>
                  <a:srgbClr val="7030A0"/>
                </a:solidFill>
                <a:latin typeface="Times New Roman" panose="02020603050405020304" pitchFamily="18" charset="0"/>
                <a:cs typeface="Times New Roman" panose="02020603050405020304" pitchFamily="18" charset="0"/>
              </a:rPr>
              <a:t>синхротрон</a:t>
            </a:r>
            <a:r>
              <a:rPr lang="en-RU" sz="2000" dirty="0">
                <a:latin typeface="Times New Roman" panose="02020603050405020304" pitchFamily="18" charset="0"/>
                <a:cs typeface="Times New Roman" panose="02020603050405020304" pitchFamily="18" charset="0"/>
              </a:rPr>
              <a:t> и </a:t>
            </a:r>
            <a:r>
              <a:rPr lang="en-RU" sz="2000" b="1" dirty="0">
                <a:solidFill>
                  <a:srgbClr val="7030A0"/>
                </a:solidFill>
                <a:latin typeface="Times New Roman" panose="02020603050405020304" pitchFamily="18" charset="0"/>
                <a:cs typeface="Times New Roman" panose="02020603050405020304" pitchFamily="18" charset="0"/>
              </a:rPr>
              <a:t>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b="1" dirty="0">
                <a:solidFill>
                  <a:srgbClr val="7030A0"/>
                </a:solidFill>
                <a:latin typeface="Times New Roman" panose="02020603050405020304" pitchFamily="18" charset="0"/>
                <a:cs typeface="Times New Roman" panose="02020603050405020304" pitchFamily="18" charset="0"/>
              </a:rPr>
              <a:t>электронный синхротрон</a:t>
            </a:r>
            <a:r>
              <a:rPr lang="ru-RU" sz="2000" dirty="0">
                <a:latin typeface="Times New Roman" panose="02020603050405020304" pitchFamily="18" charset="0"/>
                <a:cs typeface="Times New Roman" panose="02020603050405020304" pitchFamily="18" charset="0"/>
              </a:rPr>
              <a:t> на энергию </a:t>
            </a:r>
            <a:r>
              <a:rPr lang="ru-RU" sz="2000" b="1" dirty="0">
                <a:latin typeface="Times New Roman" panose="02020603050405020304" pitchFamily="18" charset="0"/>
                <a:cs typeface="Times New Roman" panose="02020603050405020304" pitchFamily="18" charset="0"/>
              </a:rPr>
              <a:t>280 МэВ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b="1" dirty="0">
                <a:solidFill>
                  <a:srgbClr val="7030A0"/>
                </a:solidFill>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a:t>
            </a:r>
            <a:r>
              <a:rPr lang="ru-RU" sz="2000" b="1" dirty="0">
                <a:latin typeface="Times New Roman" panose="02020603050405020304" pitchFamily="18" charset="0"/>
                <a:cs typeface="Times New Roman" panose="02020603050405020304" pitchFamily="18" charset="0"/>
              </a:rPr>
              <a:t>680 МэВ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b="1" dirty="0">
                <a:solidFill>
                  <a:srgbClr val="7030A0"/>
                </a:solidFill>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a:t>
            </a:r>
            <a:r>
              <a:rPr lang="ru-RU" sz="2000" b="1" dirty="0">
                <a:latin typeface="Times New Roman" panose="02020603050405020304" pitchFamily="18" charset="0"/>
                <a:cs typeface="Times New Roman" panose="02020603050405020304" pitchFamily="18" charset="0"/>
              </a:rPr>
              <a:t>3 ГэВ</a:t>
            </a:r>
            <a:r>
              <a:rPr lang="ru-RU" sz="2000" dirty="0">
                <a:latin typeface="Times New Roman" panose="02020603050405020304" pitchFamily="18" charset="0"/>
                <a:cs typeface="Times New Roman" panose="02020603050405020304" pitchFamily="18" charset="0"/>
              </a:rPr>
              <a:t>.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b="1" dirty="0">
                <a:solidFill>
                  <a:srgbClr val="7030A0"/>
                </a:solidFill>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a:t>
            </a:r>
            <a:r>
              <a:rPr lang="ru-RU" sz="2000" b="1" dirty="0">
                <a:latin typeface="Times New Roman" panose="02020603050405020304" pitchFamily="18" charset="0"/>
                <a:cs typeface="Times New Roman" panose="02020603050405020304" pitchFamily="18" charset="0"/>
              </a:rPr>
              <a:t>10 ГэВ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b="1" dirty="0">
                <a:solidFill>
                  <a:srgbClr val="7030A0"/>
                </a:solidFill>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a:t>
            </a:r>
            <a:r>
              <a:rPr lang="ru-RU" sz="2000" b="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a:t>
            </a:r>
            <a:r>
              <a:rPr lang="ru-RU" sz="2000" b="1" dirty="0">
                <a:latin typeface="Times New Roman" panose="02020603050405020304" pitchFamily="18" charset="0"/>
                <a:cs typeface="Times New Roman" panose="02020603050405020304" pitchFamily="18" charset="0"/>
              </a:rPr>
              <a:t>28 ГэВ</a:t>
            </a:r>
            <a:r>
              <a:rPr lang="ru-RU" sz="2000" dirty="0">
                <a:latin typeface="Times New Roman" panose="02020603050405020304" pitchFamily="18" charset="0"/>
                <a:cs typeface="Times New Roman" panose="02020603050405020304" pitchFamily="18" charset="0"/>
              </a:rPr>
              <a:t>.</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a:t>
            </a:r>
            <a:r>
              <a:rPr lang="ru-RU" sz="1900" b="1" dirty="0">
                <a:latin typeface="Times New Roman" panose="02020603050405020304" pitchFamily="18" charset="0"/>
                <a:cs typeface="Times New Roman" panose="02020603050405020304" pitchFamily="18" charset="0"/>
              </a:rPr>
              <a:t>Прозвучало предложение </a:t>
            </a:r>
            <a:r>
              <a:rPr lang="ru-RU" sz="1900" dirty="0">
                <a:latin typeface="Times New Roman" panose="02020603050405020304" pitchFamily="18" charset="0"/>
                <a:cs typeface="Times New Roman" panose="02020603050405020304" pitchFamily="18" charset="0"/>
              </a:rPr>
              <a:t>об осуществлении ядерных реакций на </a:t>
            </a:r>
            <a:r>
              <a:rPr lang="ru-RU" sz="1900" b="1" dirty="0">
                <a:solidFill>
                  <a:srgbClr val="7030A0"/>
                </a:solidFill>
                <a:latin typeface="Times New Roman" panose="02020603050405020304" pitchFamily="18" charset="0"/>
                <a:cs typeface="Times New Roman" panose="02020603050405020304" pitchFamily="18" charset="0"/>
              </a:rPr>
              <a:t>встречных пучках</a:t>
            </a:r>
            <a:r>
              <a:rPr lang="ru-RU" sz="1900" i="1" dirty="0">
                <a:latin typeface="Times New Roman" panose="02020603050405020304" pitchFamily="18" charset="0"/>
                <a:cs typeface="Times New Roman" panose="02020603050405020304" pitchFamily="18" charset="0"/>
              </a:rPr>
              <a:t>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a:t>
            </a:r>
            <a:r>
              <a:rPr lang="ru-RU" sz="1900" b="1" dirty="0">
                <a:latin typeface="Times New Roman" panose="02020603050405020304" pitchFamily="18" charset="0"/>
                <a:cs typeface="Times New Roman" panose="02020603050405020304" pitchFamily="18" charset="0"/>
              </a:rPr>
              <a:t>реализована идея</a:t>
            </a:r>
            <a:r>
              <a:rPr lang="ru-RU" sz="1900" dirty="0">
                <a:latin typeface="Times New Roman" panose="02020603050405020304" pitchFamily="18" charset="0"/>
                <a:cs typeface="Times New Roman" panose="02020603050405020304" pitchFamily="18" charset="0"/>
              </a:rPr>
              <a:t> столкновений встречных пучков. Начало эры </a:t>
            </a:r>
            <a:r>
              <a:rPr lang="ru-RU" sz="1900" b="1" dirty="0">
                <a:solidFill>
                  <a:srgbClr val="7030A0"/>
                </a:solidFill>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a:t>
            </a:r>
            <a:r>
              <a:rPr lang="ru-RU" sz="1900" b="1" dirty="0">
                <a:latin typeface="Times New Roman" panose="02020603050405020304" pitchFamily="18" charset="0"/>
                <a:cs typeface="Times New Roman" panose="02020603050405020304" pitchFamily="18" charset="0"/>
              </a:rPr>
              <a:t>протонный синхротрон</a:t>
            </a:r>
            <a:r>
              <a:rPr lang="ru-RU" sz="1900" dirty="0">
                <a:latin typeface="Times New Roman" panose="02020603050405020304" pitchFamily="18" charset="0"/>
                <a:cs typeface="Times New Roman" panose="02020603050405020304" pitchFamily="18" charset="0"/>
              </a:rPr>
              <a:t>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a:t>
            </a:r>
            <a:r>
              <a:rPr lang="ru-RU" sz="1900" b="1" dirty="0">
                <a:latin typeface="Times New Roman" panose="02020603050405020304" pitchFamily="18" charset="0"/>
                <a:cs typeface="Times New Roman" panose="02020603050405020304" pitchFamily="18" charset="0"/>
              </a:rPr>
              <a:t>протонный синхротрон</a:t>
            </a:r>
            <a:r>
              <a:rPr lang="ru-RU" sz="1900" dirty="0">
                <a:latin typeface="Times New Roman" panose="02020603050405020304" pitchFamily="18" charset="0"/>
                <a:cs typeface="Times New Roman" panose="02020603050405020304" pitchFamily="18" charset="0"/>
              </a:rPr>
              <a:t>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b="1" dirty="0" err="1">
                <a:solidFill>
                  <a:srgbClr val="7030A0"/>
                </a:solidFill>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b="1" dirty="0">
                <a:solidFill>
                  <a:srgbClr val="7030A0"/>
                </a:solidFill>
                <a:latin typeface="Times New Roman" panose="02020603050405020304" pitchFamily="18" charset="0"/>
                <a:cs typeface="Times New Roman" panose="02020603050405020304" pitchFamily="18" charset="0"/>
              </a:rPr>
              <a:t>Большой Адронный Коллайдер</a:t>
            </a:r>
            <a:r>
              <a:rPr lang="ru-RU" sz="1900" dirty="0">
                <a:latin typeface="Times New Roman" panose="02020603050405020304" pitchFamily="18" charset="0"/>
                <a:cs typeface="Times New Roman" panose="02020603050405020304" pitchFamily="18" charset="0"/>
              </a:rPr>
              <a:t>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a:xfrm>
            <a:off x="6896100" y="6381750"/>
            <a:ext cx="2133600" cy="476250"/>
          </a:xfrm>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11022</TotalTime>
  <Words>4510</Words>
  <Application>Microsoft Macintosh PowerPoint</Application>
  <PresentationFormat>On-screen Show (4:3)</PresentationFormat>
  <Paragraphs>352</Paragraphs>
  <Slides>58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Symbol</vt:lpstr>
      <vt:lpstr>Times New Roman</vt:lpstr>
      <vt:lpstr>Wingdings</vt:lpstr>
      <vt:lpstr>Оформление по умолчанию</vt:lpstr>
      <vt:lpstr>Получение пучков частиц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Электронные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MAMI-C HDSM (1508 MeV)</vt:lpstr>
      <vt:lpstr>Ускоритель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459</cp:revision>
  <dcterms:created xsi:type="dcterms:W3CDTF">2007-09-05T15:00:29Z</dcterms:created>
  <dcterms:modified xsi:type="dcterms:W3CDTF">2025-02-18T14:41:55Z</dcterms:modified>
</cp:coreProperties>
</file>